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6340" r:id="rId3"/>
    <p:sldId id="6297" r:id="rId4"/>
    <p:sldId id="6291" r:id="rId5"/>
    <p:sldId id="6298" r:id="rId6"/>
    <p:sldId id="6300" r:id="rId7"/>
    <p:sldId id="6302" r:id="rId8"/>
    <p:sldId id="6301" r:id="rId9"/>
    <p:sldId id="6305" r:id="rId10"/>
    <p:sldId id="6308" r:id="rId11"/>
    <p:sldId id="6307" r:id="rId12"/>
    <p:sldId id="6309" r:id="rId13"/>
    <p:sldId id="6341" r:id="rId14"/>
    <p:sldId id="6318" r:id="rId15"/>
    <p:sldId id="6352" r:id="rId16"/>
    <p:sldId id="6347" r:id="rId17"/>
    <p:sldId id="6344" r:id="rId18"/>
    <p:sldId id="6349" r:id="rId19"/>
    <p:sldId id="6346" r:id="rId20"/>
    <p:sldId id="6345" r:id="rId21"/>
    <p:sldId id="6351" r:id="rId22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23" autoAdjust="0"/>
    <p:restoredTop sz="94660"/>
  </p:normalViewPr>
  <p:slideViewPr>
    <p:cSldViewPr snapToGrid="0">
      <p:cViewPr varScale="1">
        <p:scale>
          <a:sx n="221" d="100"/>
          <a:sy n="221" d="100"/>
        </p:scale>
        <p:origin x="133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6BB3-14E5-099B-1725-3FBDA498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50AFEA3-19C9-C532-0B5A-D53773122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2CEA9E-ADDC-BDA3-8F37-6F90B81B1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F46AB6-9FE7-83D6-9776-562709BB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67361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E353A-4B2C-3988-03E9-EEB56357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A330C7-BD9E-03E5-A6CD-22EF7D0E6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76307DF-8D40-70C4-6886-652EF2060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FBC5DD-D687-70EA-1E20-5641097AF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7574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29F5-2E29-3040-1BDD-B31D9345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ECBBB2-1CD2-B739-DEF1-E79AB9FB8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D3846B-FD13-D7EC-9138-F89CE824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1E9E69-2093-85FB-32A7-FA865FEEC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94425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D04D-E8AF-4A26-F48D-944E5FE8B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055D93-FEAD-F4E3-11F7-09954F0F0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FE810E-CCAD-043C-6481-B9318B2D3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3407BE-0374-923D-BBF9-35E760054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94517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DDF-6F92-0214-F257-387EB69E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EC2002-684E-F440-3DE1-D0CFEC3A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C7A379-AA00-4D05-6CEF-2BDDA8FF3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691F9B-0A31-6929-41A2-796DF4B87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028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0DB0-D2EB-F068-E132-CEE565FE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3FD4FE-38B3-8FBF-2C8D-4A71841B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827FD2C-1417-E241-B440-CD44B1ECB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B10243-ACE5-452E-0BF0-DB3CEFA8C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6491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D841-E8DF-4A6A-6842-D0D82477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08A1DB-75D5-D751-1326-F83C1189F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91EB17-6C3D-36EC-E24D-4BF23B0C7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54D95D-F120-C42D-CA32-19E45BA72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2542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23.06.25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7.png"/><Relationship Id="rId5" Type="http://schemas.openxmlformats.org/officeDocument/2006/relationships/tags" Target="../tags/tag26.xml"/><Relationship Id="rId10" Type="http://schemas.openxmlformats.org/officeDocument/2006/relationships/image" Target="../media/image36.png"/><Relationship Id="rId4" Type="http://schemas.openxmlformats.org/officeDocument/2006/relationships/tags" Target="../tags/tag25.xml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9.xml"/><Relationship Id="rId7" Type="http://schemas.openxmlformats.org/officeDocument/2006/relationships/image" Target="../media/image40.emf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9.e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orgi86/dl-sysid-eeci2025/blob/main/lessons/01_introduction/cascaded_tanks.ipynb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34.xml"/><Relationship Id="rId7" Type="http://schemas.openxmlformats.org/officeDocument/2006/relationships/image" Target="../media/image46.png"/><Relationship Id="rId12" Type="http://schemas.openxmlformats.org/officeDocument/2006/relationships/image" Target="../media/image48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2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9.png"/><Relationship Id="rId4" Type="http://schemas.openxmlformats.org/officeDocument/2006/relationships/tags" Target="../tags/tag35.xml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38.xml"/><Relationship Id="rId7" Type="http://schemas.openxmlformats.org/officeDocument/2006/relationships/image" Target="../media/image5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3.png"/><Relationship Id="rId4" Type="http://schemas.openxmlformats.org/officeDocument/2006/relationships/tags" Target="../tags/tag39.xml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hyperlink" Target="https://github.com/forgi86/dl-sysid-eeci2025/blob/main/lessons/01_introduction/cascaded_tanks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tags" Target="../tags/tag9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emf"/><Relationship Id="rId4" Type="http://schemas.openxmlformats.org/officeDocument/2006/relationships/tags" Target="../tags/tag10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tags" Target="../tags/tag14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6.emf"/><Relationship Id="rId5" Type="http://schemas.openxmlformats.org/officeDocument/2006/relationships/tags" Target="../tags/tag16.xml"/><Relationship Id="rId10" Type="http://schemas.openxmlformats.org/officeDocument/2006/relationships/image" Target="../media/image25.png"/><Relationship Id="rId4" Type="http://schemas.openxmlformats.org/officeDocument/2006/relationships/tags" Target="../tags/tag15.xml"/><Relationship Id="rId9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7.xml"/><Relationship Id="rId7" Type="http://schemas.openxmlformats.org/officeDocument/2006/relationships/image" Target="../media/image2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1.png"/><Relationship Id="rId4" Type="http://schemas.openxmlformats.org/officeDocument/2006/relationships/tags" Target="../tags/tag18.xml"/><Relationship Id="rId9" Type="http://schemas.openxmlformats.org/officeDocument/2006/relationships/hyperlink" Target="https://github.com/forgi86/dl-sysid-eeci2025/blob/main/lessons/01_introduction/cascaded_tanks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1.xml"/><Relationship Id="rId7" Type="http://schemas.openxmlformats.org/officeDocument/2006/relationships/image" Target="../media/image33.em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27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Marco Forgione, Dalle Molle Institute for Artificial Intelligence, Lugano, Switzerland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/>
              <a:t>Milano, June 30, 2025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Slides originally prepared by: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Dalle Molle Institute for Artificial Intelligence, Lugano, Switzerland</a:t>
            </a: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Prediction error only looks one-step ahead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In case of data </a:t>
            </a:r>
            <a:r>
              <a:rPr lang="it-CH" sz="2400" dirty="0" err="1"/>
              <a:t>sampled</a:t>
            </a:r>
            <a:r>
              <a:rPr lang="it-CH" sz="2400" dirty="0"/>
              <a:t> </a:t>
            </a:r>
            <a:r>
              <a:rPr lang="it-CH" sz="2400" dirty="0" err="1"/>
              <a:t>at</a:t>
            </a:r>
            <a:r>
              <a:rPr lang="it-CH" sz="2400" dirty="0"/>
              <a:t> high-frequency, a good one-step </a:t>
            </a:r>
            <a:r>
              <a:rPr lang="it-CH" sz="2400" dirty="0" err="1"/>
              <a:t>ahead</a:t>
            </a:r>
            <a:r>
              <a:rPr lang="it-CH" sz="2400" dirty="0"/>
              <a:t> </a:t>
            </a:r>
            <a:r>
              <a:rPr lang="it-CH" sz="2400" dirty="0" err="1"/>
              <a:t>predictor</a:t>
            </a:r>
            <a:r>
              <a:rPr lang="it-CH" sz="2400" dirty="0"/>
              <a:t> </a:t>
            </a:r>
            <a:r>
              <a:rPr lang="it-CH" sz="2400" dirty="0" err="1"/>
              <a:t>could</a:t>
            </a:r>
            <a:r>
              <a:rPr lang="it-CH" sz="2400" dirty="0"/>
              <a:t>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We</a:t>
            </a:r>
            <a:r>
              <a:rPr lang="it-CH" sz="2400" dirty="0"/>
              <a:t> </a:t>
            </a:r>
            <a:r>
              <a:rPr lang="it-CH" sz="2400" dirty="0" err="1"/>
              <a:t>would</a:t>
            </a:r>
            <a:r>
              <a:rPr lang="it-CH" sz="2400" dirty="0"/>
              <a:t> like to </a:t>
            </a:r>
            <a:r>
              <a:rPr lang="it-CH" sz="2400" dirty="0" err="1"/>
              <a:t>have</a:t>
            </a:r>
            <a:r>
              <a:rPr lang="it-CH" sz="2400" dirty="0"/>
              <a:t> </a:t>
            </a:r>
            <a:r>
              <a:rPr lang="it-CH" sz="2400" dirty="0" err="1"/>
              <a:t>predictive</a:t>
            </a:r>
            <a:r>
              <a:rPr lang="it-CH" sz="2400" dirty="0"/>
              <a:t> models </a:t>
            </a:r>
            <a:r>
              <a:rPr lang="it-CH" sz="2400" dirty="0" err="1"/>
              <a:t>that</a:t>
            </a:r>
            <a:r>
              <a:rPr lang="it-CH" sz="2400" dirty="0"/>
              <a:t> </a:t>
            </a:r>
            <a:r>
              <a:rPr lang="it-CH" sz="2400" dirty="0" err="1"/>
              <a:t>provide</a:t>
            </a:r>
            <a:r>
              <a:rPr lang="it-CH" sz="2400" dirty="0"/>
              <a:t> good </a:t>
            </a:r>
            <a:r>
              <a:rPr lang="it-CH" sz="2400" dirty="0" err="1"/>
              <a:t>prediction</a:t>
            </a:r>
            <a:r>
              <a:rPr lang="it-CH" sz="2400" dirty="0"/>
              <a:t> in a long-</a:t>
            </a:r>
            <a:r>
              <a:rPr lang="it-CH" sz="2400" dirty="0" err="1"/>
              <a:t>horizon</a:t>
            </a:r>
            <a:endParaRPr lang="it-CH" sz="2400" dirty="0"/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280AC4D-15EA-6194-2354-D17B5D2DCB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1" y="1101393"/>
            <a:ext cx="9557209" cy="363154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D3744C-BA35-6CE8-985E-E4F553F663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45" y="5155254"/>
            <a:ext cx="9557208" cy="363154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OE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17" name="Picture 1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DEAAD4F-971D-D508-B952-5A1215E3AD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26515" y="1781163"/>
            <a:ext cx="9997434" cy="12496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20" name="Picture 1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ECB94F-BBD0-DE6E-CB17-CB5D35B87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2891" y="3410337"/>
            <a:ext cx="5273037" cy="365759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squared residuals is no longer convex!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5BBDC9D5-9835-BCE4-442B-8201C7A485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82806" y="5500250"/>
            <a:ext cx="3904518" cy="7366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8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8"/>
              </a:rPr>
              <a:t>cascaded_tanks.ipynb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(Part II)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5594547" cy="1785622"/>
          </a:xfrm>
          <a:prstGeom prst="rect">
            <a:avLst/>
          </a:prstGeom>
        </p:spPr>
      </p:pic>
      <p:pic>
        <p:nvPicPr>
          <p:cNvPr id="65" name="Immagine 6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7793A716-8C53-7D0F-7331-A14DCFDAC6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2323"/>
            <a:ext cx="9982352" cy="285806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319862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5" y="5004429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5902960" y="5162081"/>
            <a:ext cx="2366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71" y="6025662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534754" y="5944568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BF9327F-A30C-20C0-BD90-6B371C6017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36" y="904293"/>
            <a:ext cx="2461984" cy="885394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927A1F0-7400-4EA6-F440-00CCDDDC26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2362738"/>
            <a:ext cx="9075550" cy="885393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8ACB224-C828-303E-D6DE-A029968FC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4162595"/>
            <a:ext cx="5070569" cy="1047271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474847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3A051265-E9F7-6EBF-EA79-368A4B8E6E05}"/>
              </a:ext>
            </a:extLst>
          </p:cNvPr>
          <p:cNvSpPr/>
          <p:nvPr/>
        </p:nvSpPr>
        <p:spPr>
          <a:xfrm>
            <a:off x="8177897" y="4457873"/>
            <a:ext cx="3762375" cy="523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epoch = many parameter updates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EC53-2B25-F833-174F-1325516A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CF2FCF5-7BEE-68D1-A327-03A99123AFA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753EEA-579E-1E8D-C434-847469DE75EA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Enforcing sparsity: L1-regularization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E34B120-597E-7B8A-3135-BAC08FA6600A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3EE9B5-FEE5-5C57-08B8-65E7CCEFBDD4}"/>
              </a:ext>
            </a:extLst>
          </p:cNvPr>
          <p:cNvSpPr txBox="1"/>
          <p:nvPr/>
        </p:nvSpPr>
        <p:spPr>
          <a:xfrm>
            <a:off x="179705" y="2578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CDE737-C377-04A7-F22E-A7C57BCA88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1" y="3254580"/>
            <a:ext cx="8362823" cy="322509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3D09670-2F7B-A207-9644-0C33410627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2741158"/>
            <a:ext cx="2896743" cy="16123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121E13-8439-4852-166F-F117F3DA4E36}"/>
              </a:ext>
            </a:extLst>
          </p:cNvPr>
          <p:cNvSpPr txBox="1"/>
          <p:nvPr/>
        </p:nvSpPr>
        <p:spPr>
          <a:xfrm>
            <a:off x="202057" y="46278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L1 </a:t>
            </a:r>
            <a:r>
              <a:rPr lang="it-CH" sz="2400" dirty="0" err="1">
                <a:solidFill>
                  <a:srgbClr val="FF0000"/>
                </a:solidFill>
              </a:rPr>
              <a:t>regularization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/>
              <a:t>(LASSO-like): </a:t>
            </a:r>
            <a:r>
              <a:rPr lang="it-CH" sz="2400" dirty="0" err="1"/>
              <a:t>penalize</a:t>
            </a:r>
            <a:r>
              <a:rPr lang="it-CH" sz="2400" dirty="0"/>
              <a:t> model </a:t>
            </a:r>
            <a:r>
              <a:rPr lang="it-CH" sz="2400" dirty="0" err="1"/>
              <a:t>complexity</a:t>
            </a:r>
            <a:r>
              <a:rPr lang="it-CH" sz="2400" dirty="0"/>
              <a:t> </a:t>
            </a:r>
            <a:r>
              <a:rPr lang="it-CH" sz="2400" dirty="0" err="1"/>
              <a:t>during</a:t>
            </a:r>
            <a:r>
              <a:rPr lang="it-CH" sz="2400" dirty="0"/>
              <a:t> training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467255-3231-F4CA-526E-A02E42501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258" y="5219000"/>
            <a:ext cx="5068007" cy="9526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4357B64-BCB9-6913-9935-CD332FFFC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1139" y="840779"/>
            <a:ext cx="4353796" cy="10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1019C-FDED-A46E-3EBF-140D81294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400450AC-C709-18E1-5FFA-14B4043F166E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8C2948C-AF51-806F-03CE-ADA6C2F5BCC2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Non smooth functions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726AC6C-04C8-159E-98AF-881C8028FB87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C420B0D-5F83-9ADA-8529-AB816E66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C2BF3C-3CD7-A2A5-D149-118CA93C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39" y="944967"/>
            <a:ext cx="3867690" cy="657317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620D024-3CFE-57A8-192A-5D8073892AA8}"/>
              </a:ext>
            </a:extLst>
          </p:cNvPr>
          <p:cNvCxnSpPr/>
          <p:nvPr/>
        </p:nvCxnSpPr>
        <p:spPr>
          <a:xfrm>
            <a:off x="3712029" y="1251137"/>
            <a:ext cx="191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BD0E4105-53D2-2B96-883F-DFF6EC457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59"/>
          <a:stretch/>
        </p:blipFill>
        <p:spPr>
          <a:xfrm>
            <a:off x="2262389" y="2289492"/>
            <a:ext cx="7021699" cy="39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1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42D8C-D37D-988E-7986-1535E84D0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FBFFAEF-161A-6399-0AB7-9C9E6948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94" y="1094829"/>
            <a:ext cx="2743583" cy="628738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E46CCF56-0DFF-DFFF-4BB5-BBA0DAF6545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D8449BC-FFF5-5FCD-7A57-337A32C3D11A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76849CC-5903-38AD-F756-643D99F99171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27C11B3E-E22F-4076-343E-AC1B2D146E92}"/>
              </a:ext>
            </a:extLst>
          </p:cNvPr>
          <p:cNvSpPr/>
          <p:nvPr/>
        </p:nvSpPr>
        <p:spPr>
          <a:xfrm>
            <a:off x="6393387" y="819328"/>
            <a:ext cx="954470" cy="9949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C3812B-91DB-3050-50D5-1787CE5CE460}"/>
              </a:ext>
            </a:extLst>
          </p:cNvPr>
          <p:cNvSpPr txBox="1"/>
          <p:nvPr/>
        </p:nvSpPr>
        <p:spPr>
          <a:xfrm>
            <a:off x="8098971" y="702906"/>
            <a:ext cx="35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>
                <a:solidFill>
                  <a:srgbClr val="00B050"/>
                </a:solidFill>
              </a:rPr>
              <a:t>non-</a:t>
            </a:r>
            <a:r>
              <a:rPr lang="it-CH" dirty="0" err="1">
                <a:solidFill>
                  <a:srgbClr val="00B050"/>
                </a:solidFill>
              </a:rPr>
              <a:t>differentiable</a:t>
            </a:r>
            <a:r>
              <a:rPr lang="it-CH" dirty="0"/>
              <a:t> </a:t>
            </a:r>
            <a:r>
              <a:rPr lang="it-CH" dirty="0" err="1"/>
              <a:t>convex</a:t>
            </a:r>
            <a:r>
              <a:rPr lang="it-CH" dirty="0"/>
              <a:t> </a:t>
            </a:r>
            <a:r>
              <a:rPr lang="it-CH" dirty="0" err="1"/>
              <a:t>funtion</a:t>
            </a:r>
            <a:endParaRPr lang="it-CH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3DDB562-E34F-20C5-3AE6-DDE752CBE0A4}"/>
              </a:ext>
            </a:extLst>
          </p:cNvPr>
          <p:cNvCxnSpPr/>
          <p:nvPr/>
        </p:nvCxnSpPr>
        <p:spPr>
          <a:xfrm flipH="1">
            <a:off x="7489371" y="925280"/>
            <a:ext cx="609600" cy="250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/>
              <p:nvPr/>
            </p:nvSpPr>
            <p:spPr>
              <a:xfrm>
                <a:off x="422405" y="1970789"/>
                <a:ext cx="9217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Proximal operator of function 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R(</a:t>
                </a:r>
                <a:r>
                  <a:rPr lang="el-GR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/>
                  <a:t>with parameter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5" y="1970789"/>
                <a:ext cx="9217983" cy="523220"/>
              </a:xfrm>
              <a:prstGeom prst="rect">
                <a:avLst/>
              </a:prstGeom>
              <a:blipFill>
                <a:blip r:embed="rId4"/>
                <a:stretch>
                  <a:fillRect l="-1323" t="-12791" b="-32558"/>
                </a:stretch>
              </a:blipFill>
            </p:spPr>
            <p:txBody>
              <a:bodyPr/>
              <a:lstStyle/>
              <a:p>
                <a:r>
                  <a:rPr lang="it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6C0FC3-5C2B-03A9-E570-1BF84E2AFE62}"/>
              </a:ext>
            </a:extLst>
          </p:cNvPr>
          <p:cNvSpPr txBox="1"/>
          <p:nvPr/>
        </p:nvSpPr>
        <p:spPr>
          <a:xfrm>
            <a:off x="513845" y="3911349"/>
            <a:ext cx="921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Optimality condition: fixed point equation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696B1C-B5FD-D6EC-4D22-D8DA61C1C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53" y="4578761"/>
            <a:ext cx="3191489" cy="42205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113497B-2876-085F-6317-F1D811D4005D}"/>
              </a:ext>
            </a:extLst>
          </p:cNvPr>
          <p:cNvCxnSpPr>
            <a:cxnSpLocks/>
          </p:cNvCxnSpPr>
          <p:nvPr/>
        </p:nvCxnSpPr>
        <p:spPr>
          <a:xfrm>
            <a:off x="3193869" y="4796977"/>
            <a:ext cx="697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0AFE456C-72EC-8CA6-F5F3-B9AEC32C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832" y="4533488"/>
            <a:ext cx="3343742" cy="552527"/>
          </a:xfrm>
          <a:prstGeom prst="rect">
            <a:avLst/>
          </a:prstGeom>
        </p:spPr>
      </p:pic>
      <p:sp>
        <p:nvSpPr>
          <p:cNvPr id="21" name="Freccia bidirezionale verticale 20">
            <a:extLst>
              <a:ext uri="{FF2B5EF4-FFF2-40B4-BE49-F238E27FC236}">
                <a16:creationId xmlns:a16="http://schemas.microsoft.com/office/drawing/2014/main" id="{57EAF0E8-D1A8-ACF7-233B-2A95B766277E}"/>
              </a:ext>
            </a:extLst>
          </p:cNvPr>
          <p:cNvSpPr/>
          <p:nvPr/>
        </p:nvSpPr>
        <p:spPr>
          <a:xfrm>
            <a:off x="4765040" y="5151120"/>
            <a:ext cx="284480" cy="6233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53DA47-CA9C-B74C-8BBB-0191A0E6C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475" y="5871170"/>
            <a:ext cx="4467849" cy="6573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F5148B-9E45-06C8-A2DF-3A98442D5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204" y="5086014"/>
            <a:ext cx="4455285" cy="7514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D66B34-DDE2-79C7-E8C7-F05106F41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7292" y="2558410"/>
            <a:ext cx="7017639" cy="11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1FFC-F20D-C491-F382-B7861EEA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517F4D9E-648E-161E-22F6-7D850B6FF0C7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680233-4243-A4E9-D2DC-586F89CECABD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Fixed point equation: proof of stationarity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72F84B6-D49D-BA6A-EDBE-6A1CAE6472C3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A12A7280-C36C-2D5F-84D7-3DBD2F9C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2" y="925280"/>
            <a:ext cx="3343742" cy="552527"/>
          </a:xfrm>
          <a:prstGeom prst="rect">
            <a:avLst/>
          </a:prstGeom>
        </p:spPr>
      </p:pic>
      <p:sp>
        <p:nvSpPr>
          <p:cNvPr id="21" name="Freccia bidirezionale verticale 20">
            <a:extLst>
              <a:ext uri="{FF2B5EF4-FFF2-40B4-BE49-F238E27FC236}">
                <a16:creationId xmlns:a16="http://schemas.microsoft.com/office/drawing/2014/main" id="{D9209AAC-69FE-4133-3E64-3F03DA7AC79B}"/>
              </a:ext>
            </a:extLst>
          </p:cNvPr>
          <p:cNvSpPr/>
          <p:nvPr/>
        </p:nvSpPr>
        <p:spPr>
          <a:xfrm rot="5400000">
            <a:off x="4358640" y="873760"/>
            <a:ext cx="284480" cy="6233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4C84173-4026-E748-7D3A-5603ADF90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016" y="925280"/>
            <a:ext cx="4467849" cy="65731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EBDAC4C-87C0-F44C-140A-13882218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250" y="1709140"/>
            <a:ext cx="7849695" cy="11812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588680-0391-048A-B24C-B9F6D95905D1}"/>
              </a:ext>
            </a:extLst>
          </p:cNvPr>
          <p:cNvSpPr txBox="1"/>
          <p:nvPr/>
        </p:nvSpPr>
        <p:spPr>
          <a:xfrm>
            <a:off x="447040" y="3169920"/>
            <a:ext cx="105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400" dirty="0" err="1">
                <a:solidFill>
                  <a:srgbClr val="FF0000"/>
                </a:solidFill>
              </a:rPr>
              <a:t>Proof</a:t>
            </a:r>
            <a:r>
              <a:rPr lang="it-CH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04832F-DDDA-CE71-79A6-9BFB28E42E0E}"/>
              </a:ext>
            </a:extLst>
          </p:cNvPr>
          <p:cNvSpPr txBox="1"/>
          <p:nvPr/>
        </p:nvSpPr>
        <p:spPr>
          <a:xfrm>
            <a:off x="447040" y="3905949"/>
            <a:ext cx="711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800" dirty="0"/>
              <a:t>Follows because of convexity of the function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1A467EB-D1B3-E65F-E771-05FBED28CD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263" r="2244"/>
          <a:stretch/>
        </p:blipFill>
        <p:spPr>
          <a:xfrm>
            <a:off x="7000241" y="3550305"/>
            <a:ext cx="514096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5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A0637-C3A5-6DD4-96B7-C831CCEF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C81FD37-3C0E-4ACF-213C-054B0DFEE06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BDB82C-AD97-333C-3CB7-444B2CE39514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constrained optimization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D2F1960-0DB7-280D-BEF9-55E94E93DAA6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27B41F-5727-FB93-0B3B-20026DB97A0E}"/>
              </a:ext>
            </a:extLst>
          </p:cNvPr>
          <p:cNvSpPr txBox="1"/>
          <p:nvPr/>
        </p:nvSpPr>
        <p:spPr>
          <a:xfrm>
            <a:off x="321800" y="2287042"/>
            <a:ext cx="921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Example: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</a:t>
            </a:r>
            <a:r>
              <a:rPr lang="el-G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indicator function of a convex set           :  </a:t>
            </a:r>
            <a:endParaRPr lang="en-GB" sz="2800" i="1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D8BD9EB-3581-96E3-DB97-6E294351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944" y="810392"/>
            <a:ext cx="3379343" cy="95577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4DE801C-C395-440F-EB5E-B6A2D881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57" y="2348214"/>
            <a:ext cx="923306" cy="38555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0DE2A37-4E7C-C82D-F6A2-5C81376A3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172" y="2921006"/>
            <a:ext cx="7375655" cy="183264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2829F90-4AC7-AC3D-65B8-F797D30C5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57" y="4923478"/>
            <a:ext cx="1803624" cy="81080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D99173A-4AEC-FB6A-5F8E-44932DC7887F}"/>
              </a:ext>
            </a:extLst>
          </p:cNvPr>
          <p:cNvSpPr txBox="1"/>
          <p:nvPr/>
        </p:nvSpPr>
        <p:spPr>
          <a:xfrm>
            <a:off x="6607630" y="6141606"/>
            <a:ext cx="228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/>
              <a:t>orthogonal</a:t>
            </a:r>
            <a:r>
              <a:rPr lang="it-CH" dirty="0"/>
              <a:t> </a:t>
            </a:r>
            <a:r>
              <a:rPr lang="it-CH" dirty="0" err="1"/>
              <a:t>projection</a:t>
            </a:r>
            <a:endParaRPr lang="it-CH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E771F2D-E5A6-9F8A-1478-8CC63C451458}"/>
              </a:ext>
            </a:extLst>
          </p:cNvPr>
          <p:cNvCxnSpPr>
            <a:cxnSpLocks/>
          </p:cNvCxnSpPr>
          <p:nvPr/>
        </p:nvCxnSpPr>
        <p:spPr>
          <a:xfrm flipH="1" flipV="1">
            <a:off x="5252720" y="5629722"/>
            <a:ext cx="1396845" cy="781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E60A2D5-5987-A936-97AF-CE2BD5648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09" y="1137623"/>
            <a:ext cx="2200582" cy="5334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327AE7-1DEB-2B86-4DC4-8C6879060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9894" y="1032276"/>
            <a:ext cx="2857899" cy="704948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A78423-801D-935D-ABC9-52351582A39E}"/>
              </a:ext>
            </a:extLst>
          </p:cNvPr>
          <p:cNvCxnSpPr/>
          <p:nvPr/>
        </p:nvCxnSpPr>
        <p:spPr>
          <a:xfrm>
            <a:off x="2786743" y="1327560"/>
            <a:ext cx="983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9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BA8FE-A0DB-7148-6B5A-AFB6974C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79540D5-86C9-3B9C-319E-7EEB68E3C032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18B07E-109F-7EB2-9F8D-C9266C9C7606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L1 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B7A859F-ECA3-087A-913C-8286AD4FD8CF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54E24F4-8846-8331-2FAC-DE281430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0884BEB-86DE-FC51-46E4-FAA722223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258" y="738110"/>
            <a:ext cx="8052974" cy="1667623"/>
          </a:xfrm>
          <a:prstGeom prst="rect">
            <a:avLst/>
          </a:prstGeom>
        </p:spPr>
      </p:pic>
      <p:pic>
        <p:nvPicPr>
          <p:cNvPr id="1026" name="Picture 2" descr="Immagine output">
            <a:extLst>
              <a:ext uri="{FF2B5EF4-FFF2-40B4-BE49-F238E27FC236}">
                <a16:creationId xmlns:a16="http://schemas.microsoft.com/office/drawing/2014/main" id="{5792865E-D857-1F35-1161-A2A791BC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1" y="2801043"/>
            <a:ext cx="6051222" cy="37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2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716C-BD39-78D7-4C86-863406E52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90B3B91-A6A9-2E3A-29BE-1BB7FC07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4" y="3177543"/>
            <a:ext cx="10310037" cy="3580206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390A1F8-DCFB-E841-9AFB-2E1E684FEB75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0923E0-A3FE-ED03-C3B7-0047DCFC1D7E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algorithm L1-regularization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29DC7C9-2EC1-3F86-BAB8-54570DA02A4C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039E234-757A-B2B5-6173-98CE4AC1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1" y="2298216"/>
            <a:ext cx="5591955" cy="94310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5E76D52-D698-7C22-1BE1-884FC1FC7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72" y="1173286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8CA920C-9273-5832-8659-BC591E123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98" y="732155"/>
            <a:ext cx="7634420" cy="1580948"/>
          </a:xfrm>
          <a:prstGeom prst="rect">
            <a:avLst/>
          </a:prstGeom>
        </p:spPr>
      </p:pic>
      <p:sp>
        <p:nvSpPr>
          <p:cNvPr id="6" name="CasellaDiTesto 8">
            <a:extLst>
              <a:ext uri="{FF2B5EF4-FFF2-40B4-BE49-F238E27FC236}">
                <a16:creationId xmlns:a16="http://schemas.microsoft.com/office/drawing/2014/main" id="{C034FA7D-C2C3-B89A-76E1-36A1C51EB5C6}"/>
              </a:ext>
            </a:extLst>
          </p:cNvPr>
          <p:cNvSpPr txBox="1"/>
          <p:nvPr/>
        </p:nvSpPr>
        <p:spPr>
          <a:xfrm>
            <a:off x="7988204" y="5971956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7"/>
              </a:rPr>
              <a:t>Jupyter Notebook: cascaded_tanks.ipynb (Part III)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/>
              <a:t>describing relations between variables/signals of the system/process</a:t>
            </a:r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324225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Need for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3" y="1036697"/>
            <a:ext cx="1695459" cy="19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0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Described by </a:t>
            </a:r>
            <a:r>
              <a:rPr lang="it-CH" sz="2400" dirty="0">
                <a:solidFill>
                  <a:srgbClr val="0070C0"/>
                </a:solidFill>
              </a:rPr>
              <a:t>equations evolving in time</a:t>
            </a:r>
          </a:p>
        </p:txBody>
      </p:sp>
      <p:pic>
        <p:nvPicPr>
          <p:cNvPr id="65" name="Immagine 64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B00ADF24-CEE5-B87F-9FB8-68F71B203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5891845"/>
            <a:ext cx="4135314" cy="454400"/>
          </a:xfrm>
          <a:prstGeom prst="rect">
            <a:avLst/>
          </a:prstGeom>
        </p:spPr>
      </p:pic>
      <p:pic>
        <p:nvPicPr>
          <p:cNvPr id="63" name="Immagine 62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DF1468-CAB0-9A45-A791-E900502A60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4" y="5997738"/>
            <a:ext cx="5880686" cy="253257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6724648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ARX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7" name="Pictur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CC2AAF1-2847-3D81-2318-070B2F0EC8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55090" y="1933134"/>
            <a:ext cx="9997435" cy="12496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2672639" cy="30390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C233160-F693-818D-F48C-5D44FB4C6A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802891" y="3778118"/>
            <a:ext cx="3078479" cy="365759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0911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410976"/>
            <a:ext cx="3996887" cy="891976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9" y="5686621"/>
            <a:ext cx="3339697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D14F2F6-890D-3163-7125-4DCD3BFAB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8584" y="1140415"/>
            <a:ext cx="9997435" cy="1249678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EB9D534-43FC-3648-BFB2-BF931E5F0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67072" y="2581685"/>
            <a:ext cx="6949431" cy="914399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6A62117-BA24-9D6C-1C92-0AD7E489DBF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36279" y="3778659"/>
            <a:ext cx="4754873" cy="91439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1510" y="1822090"/>
            <a:ext cx="2230490" cy="204547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F2264CC-B31C-6CEA-2990-CDC8142C1F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4926" y="5140745"/>
            <a:ext cx="5821674" cy="10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24664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Fluid level control system with </a:t>
            </a:r>
            <a:r>
              <a:rPr lang="en-US" noProof="0" dirty="0">
                <a:solidFill>
                  <a:srgbClr val="0070C0"/>
                </a:solidFill>
              </a:rPr>
              <a:t>two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Upper tank fed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upper tank to lower tank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lower tank to reservoir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rgbClr val="0070C0"/>
                </a:solidFill>
              </a:rPr>
              <a:t>Overflow</a:t>
            </a:r>
            <a:r>
              <a:rPr lang="en-US" noProof="0" dirty="0"/>
              <a:t> in the upper tank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Input: pump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Output: water level of lower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70C0"/>
                </a:solidFill>
              </a:rPr>
              <a:t>Metrics (over test data) both for 1-step and open-loop simulation: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9"/>
              </a:rPr>
              <a:t>Jupyter Notebook: cascaded_tanks (Part 1)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/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it-CH" sz="2400" dirty="0"/>
                  <a:t> is a vector function containing (known) nonlinear elements, e.g.,  </a:t>
                </a:r>
              </a:p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:endParaRPr lang="it-CH" sz="2400" dirty="0"/>
              </a:p>
              <a:p>
                <a:pPr lvl="1">
                  <a:buSzPct val="50000"/>
                </a:pPr>
                <a:endParaRPr lang="it-CH" sz="24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blipFill>
                <a:blip r:embed="rId6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867369-B461-B8B9-8E09-2592011EEA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45617" y="3149515"/>
            <a:ext cx="3460330" cy="19249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5" name="Immagine 2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24628C-B132-0675-832A-0ACA996CFE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6" y="6136784"/>
            <a:ext cx="9557209" cy="36315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i="1" dirty="0"/>
              <a:t>N</a:t>
            </a:r>
            <a:r>
              <a:rPr lang="en-GB" dirty="0"/>
              <a:t>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  <p:pic>
        <p:nvPicPr>
          <p:cNvPr id="11" name="Picture 10" descr="\documentclass{article}&#10;\usepackage{amsmath}&#10;\usepackage{amsfonts}&#10;\usepackage{color}&#10;\newcommand{\red}[1]{{\color{red}#1}}&#10;&#10;\pagestyle{empty}&#10;&#10;\begin{document}&#10;&#10;$$&#10;M(\red{\theta}) : &#10;\hat y(k) = F^\top \left( y(k-1), \dots, y(k-n_a),u(k-1),&#10;\dots, u(k-n_b) \right ) \red{\theta}&#10;$$&#10;&#10;\end{document}" title="IguanaTex Bitmap Display">
            <a:extLst>
              <a:ext uri="{FF2B5EF4-FFF2-40B4-BE49-F238E27FC236}">
                <a16:creationId xmlns:a16="http://schemas.microsoft.com/office/drawing/2014/main" id="{50449220-59E1-2B69-B746-E46AC7D459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21552" y="1572527"/>
            <a:ext cx="8594735" cy="347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45BA7-228C-E1B9-BD96-138AF64B8E37}"/>
              </a:ext>
            </a:extLst>
          </p:cNvPr>
          <p:cNvSpPr txBox="1"/>
          <p:nvPr/>
        </p:nvSpPr>
        <p:spPr>
          <a:xfrm>
            <a:off x="-954657" y="-454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/>
  <p:tag name="IGUANATEXSIZE" val="24"/>
  <p:tag name="IGUANATEXCURSOR" val="542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0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2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/>
  <p:tag name="IGUANATEXSIZE" val="24"/>
  <p:tag name="IGUANATEXCURSOR" val="529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15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/>
  <p:tag name="IGUANATEXSIZE" val="24"/>
  <p:tag name="IGUANATEXCURSOR" val="454"/>
  <p:tag name="TRANSPARENCY" val="True"/>
  <p:tag name="LATEXENGINEID" val="0"/>
  <p:tag name="TEMPFOLDER" val="/Users/marco.forgione/Library/Containers/com.microsoft.Powerpoint/Data/tmp/TemporaryItems/"/>
  <p:tag name="LATEXFORMHEIGHT" val="573"/>
  <p:tag name="LATEXFORMWIDTH" val="561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3"/>
  <p:tag name="ORIGINALWIDTH" val="19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/>
  <p:tag name="IGUANATEXSIZE" val="24"/>
  <p:tag name="IGUANATEXCURSOR" val="504"/>
  <p:tag name="TRANSPARENCY" val="True"/>
  <p:tag name="LATEXENGINEID" val="0"/>
  <p:tag name="TEMPFOLDER" val="/Users/marco.forgione/Library/Containers/com.microsoft.Powerpoint/Data/tmp/TemporaryItems/"/>
  <p:tag name="LATEXFORMHEIGHT" val="594"/>
  <p:tag name="LATEXFORMWIDTH" val="559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"/>
  <p:tag name="ORIGINALWIDTH" val="15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389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97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M(\red{\theta}) : &#10;\hat y(k) = F^\top \left( y(k-1), \dots, y(k-n_a),u(k-1),&#10;\dots, u(k-n_b) \right ) \red{\theta}&#10;$$&#10;&#10;\end{document}"/>
  <p:tag name="IGUANATEXSIZE" val="18"/>
  <p:tag name="IGUANATEXCURSOR" val="19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/>
  <p:tag name="IGUANATEXSIZE" val="24"/>
  <p:tag name="IGUANATEXCURSOR" val="4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hat{y}(k-na;\red{\theta}) \ u(k) \ u(k-1) \ \ldots \ u(k-nb) \right] }} \red{\theta}&#10; \end{align*}&#10;&#10;&#10;&#10;&#10;\end{document}"/>
  <p:tag name="IGUANATEXSIZE" val="24"/>
  <p:tag name="IGUANATEXCURSOR" val="549"/>
  <p:tag name="TRANSPARENCY" val="True"/>
  <p:tag name="LATEXENGINEID" val="0"/>
  <p:tag name="TEMPFOLDER" val="/Users/marco.forgione/Library/Containers/com.microsoft.Powerpoint/Data/tmp/TemporaryItems/"/>
  <p:tag name="LATEXFORMHEIGHT" val="557"/>
  <p:tag name="LATEXFORMWIDTH" val="551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73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/>
  <p:tag name="IGUANATEXSIZE" val="24"/>
  <p:tag name="IGUANATEXCURSOR" val="447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"/>
  <p:tag name="ORIGINALWIDTH" val="154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/>
  <p:tag name="IGUANATEXSIZE" val="20"/>
  <p:tag name="IGUANATEXCURSOR" val="400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4.207"/>
  <p:tag name="ORIGINALWIDTH" val="8202.47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/>
  <p:tag name="IGUANATEXSIZE" val="20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1682.79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/>
  <p:tag name="IGUANATEXSIZE" val="24"/>
  <p:tag name="IGUANATEXCURSOR" val="45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6203.225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6.9216"/>
  <p:tag name="ORIGINALWIDTH" val="3040.8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/>
  <p:tag name="IGUANATEXSIZE" val="20"/>
  <p:tag name="IGUANATEXCURSOR" val="44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436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43.532"/>
  <p:tag name="ORIGINALWIDTH" val="3132.35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47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3391.82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/>
  <p:tag name="IGUANATEXSIZE" val="20"/>
  <p:tag name="IGUANATEXCURSOR" val="43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823.397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/>
  <p:tag name="IGUANATEXSIZE" val="20"/>
  <p:tag name="IGUANATEXCURSOR" val="38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/>
  <p:tag name="IGUANATEXSIZE" val="24"/>
  <p:tag name="IGUANATEXCURSOR" val="542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29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0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490</TotalTime>
  <Words>761</Words>
  <Application>Microsoft Macintosh PowerPoint</Application>
  <PresentationFormat>Widescreen</PresentationFormat>
  <Paragraphs>144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Forgione Marco</cp:lastModifiedBy>
  <cp:revision>763</cp:revision>
  <dcterms:created xsi:type="dcterms:W3CDTF">2023-03-08T09:24:31Z</dcterms:created>
  <dcterms:modified xsi:type="dcterms:W3CDTF">2025-06-23T12:20:39Z</dcterms:modified>
</cp:coreProperties>
</file>